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26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onstantia" pitchFamily="18" charset="0"/>
      <p:regular r:id="rId13"/>
      <p:bold r:id="rId14"/>
      <p:italic r:id="rId15"/>
      <p:boldItalic r:id="rId16"/>
    </p:embeddedFont>
    <p:embeddedFont>
      <p:font typeface="Source Sans 3" charset="0"/>
      <p:regular r:id="rId17"/>
    </p:embeddedFont>
    <p:embeddedFont>
      <p:font typeface="Consolas" pitchFamily="49" charset="0"/>
      <p:regular r:id="rId18"/>
      <p:bold r:id="rId19"/>
      <p:italic r:id="rId20"/>
      <p:boldItalic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Wingdings 2" pitchFamily="18" charset="2"/>
      <p:regular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-584" y="-7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731520" y="4439765"/>
            <a:ext cx="13289280" cy="1371600"/>
          </a:xfrm>
        </p:spPr>
        <p:txBody>
          <a:bodyPr>
            <a:noAutofit/>
          </a:bodyPr>
          <a:lstStyle>
            <a:lvl1pPr marL="0" indent="0" algn="ctr">
              <a:buNone/>
              <a:defRPr sz="3100" spc="143" baseline="0">
                <a:solidFill>
                  <a:schemeClr val="tx2"/>
                </a:solidFill>
              </a:defRPr>
            </a:lvl1pPr>
            <a:lvl2pPr marL="653110" indent="0" algn="ctr">
              <a:buNone/>
            </a:lvl2pPr>
            <a:lvl3pPr marL="1306220" indent="0" algn="ctr">
              <a:buNone/>
            </a:lvl3pPr>
            <a:lvl4pPr marL="1959331" indent="0" algn="ctr">
              <a:buNone/>
            </a:lvl4pPr>
            <a:lvl5pPr marL="2612441" indent="0" algn="ctr">
              <a:buNone/>
            </a:lvl5pPr>
            <a:lvl6pPr marL="3265551" indent="0" algn="ctr">
              <a:buNone/>
            </a:lvl6pPr>
            <a:lvl7pPr marL="3918661" indent="0" algn="ctr">
              <a:buNone/>
            </a:lvl7pPr>
            <a:lvl8pPr marL="4571771" indent="0" algn="ctr">
              <a:buNone/>
            </a:lvl8pPr>
            <a:lvl9pPr marL="522488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731520" y="1720478"/>
            <a:ext cx="13289280" cy="237744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69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341802" y="4260151"/>
            <a:ext cx="4754880" cy="1906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533718" y="4260151"/>
            <a:ext cx="4754880" cy="1906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7264557" y="4231562"/>
            <a:ext cx="73152" cy="54864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2/27/2026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700">
              <a:solidFill>
                <a:schemeClr val="tx2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 eaLnBrk="1" latinLnBrk="0" hangingPunct="1"/>
            <a:endParaRPr kumimoji="0" lang="en-US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2/27/2026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600" dirty="0">
              <a:solidFill>
                <a:schemeClr val="tx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700">
              <a:solidFill>
                <a:schemeClr val="tx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2/27/2026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600" dirty="0">
              <a:solidFill>
                <a:schemeClr val="tx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700">
              <a:solidFill>
                <a:schemeClr val="tx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731520" y="1828800"/>
            <a:ext cx="13167360" cy="5486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2/27/2026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700">
              <a:solidFill>
                <a:schemeClr val="tx2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 eaLnBrk="1" latinLnBrk="0" hangingPunct="1"/>
            <a:endParaRPr kumimoji="0" lang="en-US" sz="1600" dirty="0">
              <a:solidFill>
                <a:schemeClr val="tx2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2/27/2026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600" dirty="0">
              <a:solidFill>
                <a:schemeClr val="tx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700">
              <a:solidFill>
                <a:schemeClr val="tx2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4206240"/>
            <a:ext cx="12679680" cy="164592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69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5950637"/>
            <a:ext cx="12679680" cy="1181683"/>
          </a:xfrm>
        </p:spPr>
        <p:txBody>
          <a:bodyPr anchor="t"/>
          <a:lstStyle>
            <a:lvl1pPr marL="0" indent="0">
              <a:buNone/>
              <a:defRPr sz="2900" spc="143" baseline="0">
                <a:solidFill>
                  <a:schemeClr val="tx2"/>
                </a:solidFill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097280" y="5900391"/>
            <a:ext cx="12679680" cy="516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2/27/2026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600" dirty="0">
              <a:solidFill>
                <a:schemeClr val="tx2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700">
              <a:solidFill>
                <a:schemeClr val="tx2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731520" y="1828800"/>
            <a:ext cx="6495898" cy="5486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7437120" y="1828800"/>
            <a:ext cx="6495898" cy="5486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700">
              <a:solidFill>
                <a:schemeClr val="tx2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600" dirty="0">
              <a:solidFill>
                <a:schemeClr val="tx2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2/27/2026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1520" y="1679512"/>
            <a:ext cx="6464301" cy="9144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30622" tIns="65311" rIns="130622" bIns="65311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3700" b="1">
                <a:solidFill>
                  <a:schemeClr val="tx2"/>
                </a:solidFill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731520" y="2642275"/>
            <a:ext cx="6461760" cy="469635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7439661" y="2642275"/>
            <a:ext cx="6461760" cy="469635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186538"/>
            <a:ext cx="13167360" cy="13716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7437120" y="1679512"/>
            <a:ext cx="6464301" cy="9144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30622" tIns="65311" rIns="130622" bIns="65311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3700" b="1" baseline="0">
                <a:solidFill>
                  <a:schemeClr val="tx2"/>
                </a:solidFill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900712" y="2616263"/>
            <a:ext cx="5998464" cy="1906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607808" y="2616263"/>
            <a:ext cx="5998464" cy="1906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2/27/2026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600" dirty="0"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700">
              <a:solidFill>
                <a:schemeClr val="tx2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2/27/2026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600" dirty="0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700">
              <a:solidFill>
                <a:schemeClr val="tx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731520" y="548640"/>
            <a:ext cx="9997440" cy="6858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850880" y="1920240"/>
            <a:ext cx="3174797" cy="4480560"/>
          </a:xfrm>
        </p:spPr>
        <p:txBody>
          <a:bodyPr tIns="65311" bIns="65311" anchor="t" anchorCtr="0"/>
          <a:lstStyle>
            <a:lvl1pPr marL="0" indent="0">
              <a:lnSpc>
                <a:spcPct val="125000"/>
              </a:lnSpc>
              <a:spcAft>
                <a:spcPts val="1429"/>
              </a:spcAft>
              <a:buNone/>
              <a:defRPr sz="2300">
                <a:solidFill>
                  <a:schemeClr val="tx2"/>
                </a:solidFill>
              </a:defRPr>
            </a:lvl1pPr>
            <a:lvl2pPr>
              <a:buNone/>
              <a:defRPr sz="1700"/>
            </a:lvl2pPr>
            <a:lvl3pPr>
              <a:buNone/>
              <a:defRPr sz="1400"/>
            </a:lvl3pPr>
            <a:lvl4pPr>
              <a:buNone/>
              <a:defRPr sz="1300"/>
            </a:lvl4pPr>
            <a:lvl5pPr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10850880" y="548640"/>
            <a:ext cx="3169920" cy="1280160"/>
          </a:xfrm>
        </p:spPr>
        <p:txBody>
          <a:bodyPr lIns="130622" tIns="130622" anchor="b" anchorCtr="0"/>
          <a:lstStyle>
            <a:lvl1pPr algn="l">
              <a:buNone/>
              <a:defRPr sz="2600" b="1" spc="-71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2/27/2026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700">
              <a:solidFill>
                <a:schemeClr val="tx2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 eaLnBrk="1" latinLnBrk="0" hangingPunct="1"/>
            <a:endParaRPr kumimoji="0" lang="en-US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7040" y="548640"/>
            <a:ext cx="3291840" cy="1280160"/>
          </a:xfrm>
        </p:spPr>
        <p:txBody>
          <a:bodyPr lIns="130622" tIns="130622" anchor="b" anchorCtr="0"/>
          <a:lstStyle>
            <a:lvl1pPr algn="l">
              <a:buNone/>
              <a:defRPr sz="2600" b="1" spc="-71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31520" y="548640"/>
            <a:ext cx="9631680" cy="667512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46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07040" y="1920240"/>
            <a:ext cx="3291840" cy="530352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429"/>
              </a:spcAft>
              <a:buFontTx/>
              <a:buNone/>
              <a:defRPr sz="2300" b="0">
                <a:solidFill>
                  <a:schemeClr val="tx2"/>
                </a:solidFill>
              </a:defRPr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2/27/2026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700">
              <a:solidFill>
                <a:schemeClr val="tx2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 eaLnBrk="1" latinLnBrk="0" hangingPunct="1"/>
            <a:endParaRPr kumimoji="0" lang="en-US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731520" y="1737360"/>
            <a:ext cx="13167360" cy="5614036"/>
          </a:xfrm>
          <a:prstGeom prst="rect">
            <a:avLst/>
          </a:prstGeom>
        </p:spPr>
        <p:txBody>
          <a:bodyPr vert="horz" lIns="130622" tIns="65311" rIns="130622" bIns="65311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9265920" y="7444400"/>
            <a:ext cx="4145280" cy="460858"/>
          </a:xfrm>
          <a:prstGeom prst="rect">
            <a:avLst/>
          </a:prstGeom>
        </p:spPr>
        <p:txBody>
          <a:bodyPr vert="horz" lIns="130622" tIns="65311" rIns="130622" bIns="65311" anchor="ctr" anchorCtr="0"/>
          <a:lstStyle>
            <a:lvl1pPr algn="l" eaLnBrk="1" latinLnBrk="0" hangingPunct="1">
              <a:defRPr kumimoji="0" sz="1700">
                <a:solidFill>
                  <a:schemeClr val="tx2"/>
                </a:solidFill>
              </a:defRPr>
            </a:lvl1pPr>
          </a:lstStyle>
          <a:p>
            <a:fld id="{8F6BCBE8-30B0-4476-8762-9236B142003A}" type="datetimeFigureOut">
              <a:rPr lang="en-US" smtClean="0"/>
              <a:pPr/>
              <a:t>2/27/2026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3413760" y="7444400"/>
            <a:ext cx="5730240" cy="460858"/>
          </a:xfrm>
          <a:prstGeom prst="rect">
            <a:avLst/>
          </a:prstGeom>
        </p:spPr>
        <p:txBody>
          <a:bodyPr vert="horz" lIns="130622" tIns="65311" rIns="130622" bIns="65311" anchor="ctr" anchorCtr="0"/>
          <a:lstStyle>
            <a:lvl1pPr algn="r" eaLnBrk="1" latinLnBrk="0" hangingPunct="1">
              <a:defRPr kumimoji="0" sz="17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600" dirty="0">
              <a:solidFill>
                <a:schemeClr val="tx2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3456920" y="7417837"/>
            <a:ext cx="975360" cy="54864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2300" baseline="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700">
              <a:solidFill>
                <a:schemeClr val="tx2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31520" y="182880"/>
            <a:ext cx="13167360" cy="1463040"/>
          </a:xfrm>
          <a:prstGeom prst="rect">
            <a:avLst/>
          </a:prstGeom>
          <a:ln w="6350" cap="rnd">
            <a:noFill/>
          </a:ln>
        </p:spPr>
        <p:txBody>
          <a:bodyPr vert="horz" lIns="130622" tIns="65311" rIns="130622" bIns="65311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lang="en-US" sz="6000" b="0" kern="1200" spc="-143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391866" indent="-391866" algn="l" rtl="0" eaLnBrk="1" latinLnBrk="0" hangingPunct="1">
        <a:spcBef>
          <a:spcPts val="857"/>
        </a:spcBef>
        <a:buClr>
          <a:schemeClr val="accent2"/>
        </a:buClr>
        <a:buSzPct val="85000"/>
        <a:buFont typeface="Wingdings 2"/>
        <a:buChar char=""/>
        <a:defRPr kumimoji="0"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91866" algn="l" rtl="0" eaLnBrk="1" latinLnBrk="0" hangingPunct="1">
        <a:spcBef>
          <a:spcPts val="429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3400" kern="1200">
          <a:solidFill>
            <a:schemeClr val="tx2"/>
          </a:solidFill>
          <a:latin typeface="+mn-lt"/>
          <a:ea typeface="+mn-ea"/>
          <a:cs typeface="+mn-cs"/>
        </a:defRPr>
      </a:lvl2pPr>
      <a:lvl3pPr marL="1436842" indent="-326555" algn="l" rtl="0" eaLnBrk="1" latinLnBrk="0" hangingPunct="1">
        <a:spcBef>
          <a:spcPts val="429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indent="-326555" algn="l" rtl="0" eaLnBrk="1" latinLnBrk="0" hangingPunct="1">
        <a:spcBef>
          <a:spcPts val="429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220575" indent="-326555" algn="l" rtl="0" eaLnBrk="1" latinLnBrk="0" hangingPunct="1">
        <a:spcBef>
          <a:spcPts val="486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612441" indent="-326555" algn="l" rtl="0" eaLnBrk="1" latinLnBrk="0" hangingPunct="1">
        <a:spcBef>
          <a:spcPts val="486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685" indent="-261244" algn="l" rtl="0" eaLnBrk="1" latinLnBrk="0" hangingPunct="1">
        <a:spcBef>
          <a:spcPts val="486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23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65551" indent="-261244" algn="l" rtl="0" eaLnBrk="1" latinLnBrk="0" hangingPunct="1">
        <a:spcBef>
          <a:spcPts val="486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indent="-261244" algn="l" rtl="0" eaLnBrk="1" latinLnBrk="0" hangingPunct="1">
        <a:spcBef>
          <a:spcPts val="486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2488049"/>
            <a:ext cx="7416403" cy="1402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События и jQuery — понятное введение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63798" y="4260771"/>
            <a:ext cx="7416403" cy="1480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Краткое, практичное руководство для начинающих веб‑разработчиков. Разберём, что такое события в браузере, как на них реагировать на чистом JavaScript и как упростить работу с помощью jQuery.</a:t>
            </a:r>
            <a:endParaRPr lang="en-US" sz="1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771" y="472559"/>
            <a:ext cx="6098857" cy="52207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30756" y="2051013"/>
            <a:ext cx="2212496" cy="267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Понимать события</a:t>
            </a:r>
            <a:endParaRPr lang="en-US" sz="1650" dirty="0"/>
          </a:p>
        </p:txBody>
      </p:sp>
      <p:sp>
        <p:nvSpPr>
          <p:cNvPr id="4" name="Text 1"/>
          <p:cNvSpPr/>
          <p:nvPr/>
        </p:nvSpPr>
        <p:spPr>
          <a:xfrm>
            <a:off x="7954482" y="1739702"/>
            <a:ext cx="2048837" cy="5344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Практиковать примеры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6940516" y="4185763"/>
            <a:ext cx="1777052" cy="5344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Использовать jQuery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2088475" y="5819894"/>
            <a:ext cx="10453449" cy="209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Краткое руководство по применению:</a:t>
            </a:r>
            <a:endParaRPr lang="en-US" sz="1300" dirty="0"/>
          </a:p>
        </p:txBody>
      </p:sp>
      <p:sp>
        <p:nvSpPr>
          <p:cNvPr id="7" name="Shape 4"/>
          <p:cNvSpPr/>
          <p:nvPr/>
        </p:nvSpPr>
        <p:spPr>
          <a:xfrm>
            <a:off x="2088475" y="6155769"/>
            <a:ext cx="3409474" cy="1265277"/>
          </a:xfrm>
          <a:prstGeom prst="roundRect">
            <a:avLst>
              <a:gd name="adj" fmla="val 1976"/>
            </a:avLst>
          </a:prstGeom>
          <a:solidFill>
            <a:srgbClr val="303132"/>
          </a:solidFill>
          <a:ln/>
        </p:spPr>
      </p:sp>
      <p:sp>
        <p:nvSpPr>
          <p:cNvPr id="8" name="Text 5"/>
          <p:cNvSpPr/>
          <p:nvPr/>
        </p:nvSpPr>
        <p:spPr>
          <a:xfrm>
            <a:off x="2255044" y="6322338"/>
            <a:ext cx="1960483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Понимать события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2255044" y="6626543"/>
            <a:ext cx="3076337" cy="4186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Различайте события окна, документа, форм и клавиатуры.</a:t>
            </a:r>
            <a:endParaRPr lang="en-US" sz="1300" dirty="0"/>
          </a:p>
        </p:txBody>
      </p:sp>
      <p:sp>
        <p:nvSpPr>
          <p:cNvPr id="10" name="Shape 7"/>
          <p:cNvSpPr/>
          <p:nvPr/>
        </p:nvSpPr>
        <p:spPr>
          <a:xfrm>
            <a:off x="5610463" y="6155769"/>
            <a:ext cx="3409474" cy="1265277"/>
          </a:xfrm>
          <a:prstGeom prst="roundRect">
            <a:avLst>
              <a:gd name="adj" fmla="val 1976"/>
            </a:avLst>
          </a:prstGeom>
          <a:solidFill>
            <a:srgbClr val="303132"/>
          </a:solidFill>
          <a:ln/>
        </p:spPr>
      </p:sp>
      <p:sp>
        <p:nvSpPr>
          <p:cNvPr id="11" name="Text 8"/>
          <p:cNvSpPr/>
          <p:nvPr/>
        </p:nvSpPr>
        <p:spPr>
          <a:xfrm>
            <a:off x="5777032" y="6322338"/>
            <a:ext cx="1893689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Практиковать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5777032" y="6626543"/>
            <a:ext cx="3076337" cy="4186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Пиши маленькие примеры: клики, валидация форм, лог клавиш.</a:t>
            </a:r>
            <a:endParaRPr lang="en-US" sz="1300" dirty="0"/>
          </a:p>
        </p:txBody>
      </p:sp>
      <p:sp>
        <p:nvSpPr>
          <p:cNvPr id="13" name="Shape 10"/>
          <p:cNvSpPr/>
          <p:nvPr/>
        </p:nvSpPr>
        <p:spPr>
          <a:xfrm>
            <a:off x="9132451" y="6155769"/>
            <a:ext cx="3409474" cy="1265277"/>
          </a:xfrm>
          <a:prstGeom prst="roundRect">
            <a:avLst>
              <a:gd name="adj" fmla="val 1976"/>
            </a:avLst>
          </a:prstGeom>
          <a:solidFill>
            <a:srgbClr val="303132"/>
          </a:solidFill>
          <a:ln/>
        </p:spPr>
      </p:sp>
      <p:sp>
        <p:nvSpPr>
          <p:cNvPr id="14" name="Text 11"/>
          <p:cNvSpPr/>
          <p:nvPr/>
        </p:nvSpPr>
        <p:spPr>
          <a:xfrm>
            <a:off x="9299019" y="6322338"/>
            <a:ext cx="2152174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Использовать jQuery</a:t>
            </a:r>
            <a:endParaRPr lang="en-US" sz="1450" dirty="0"/>
          </a:p>
        </p:txBody>
      </p:sp>
      <p:sp>
        <p:nvSpPr>
          <p:cNvPr id="15" name="Text 12"/>
          <p:cNvSpPr/>
          <p:nvPr/>
        </p:nvSpPr>
        <p:spPr>
          <a:xfrm>
            <a:off x="9299019" y="6626543"/>
            <a:ext cx="3076337" cy="627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Когда нужно быстро и просто — применяй jQuery для манипуляции DOM и событий.</a:t>
            </a:r>
            <a:endParaRPr lang="en-US" sz="1300" dirty="0"/>
          </a:p>
        </p:txBody>
      </p:sp>
      <p:sp>
        <p:nvSpPr>
          <p:cNvPr id="16" name="Text 13"/>
          <p:cNvSpPr/>
          <p:nvPr/>
        </p:nvSpPr>
        <p:spPr>
          <a:xfrm>
            <a:off x="2088475" y="7547610"/>
            <a:ext cx="10453449" cy="209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После изучения вы должны уметь: понимать события, работать с ними, подключать и использовать jQuery для задач с DOM и событиями.</a:t>
            </a:r>
            <a:endParaRPr lang="en-US" sz="1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1533168"/>
            <a:ext cx="5258395" cy="560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1. Что такое события?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6350198" y="2464237"/>
            <a:ext cx="7416403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Событие</a:t>
            </a: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— это действие пользователя или браузера, на которое ваш код может реагировать.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6350198" y="3482221"/>
            <a:ext cx="7416403" cy="2196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Клик мыши</a:t>
            </a:r>
            <a:endParaRPr lang="en-US" sz="1900" dirty="0"/>
          </a:p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Нажатие клавиши</a:t>
            </a:r>
            <a:endParaRPr lang="en-US" sz="1900" dirty="0"/>
          </a:p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Загрузка страницы</a:t>
            </a:r>
            <a:endParaRPr lang="en-US" sz="1900" dirty="0"/>
          </a:p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Отправка формы</a:t>
            </a:r>
            <a:endParaRPr lang="en-US" sz="1900" dirty="0"/>
          </a:p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Изменение поля ввода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350198" y="5955983"/>
            <a:ext cx="7416403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JavaScript позволяет «слушать» события и выполнять функции, когда они происходят.</a:t>
            </a:r>
            <a:endParaRPr lang="en-US" sz="1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2095381"/>
            <a:ext cx="9710142" cy="560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2. Простой пример события (JavaScript)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863798" y="3149918"/>
            <a:ext cx="1290280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HTML: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3798" y="3797737"/>
            <a:ext cx="1290280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&lt;button id="btn"&gt;Нажми меня&lt;/button&gt;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63798" y="4445556"/>
            <a:ext cx="1290280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JS: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863798" y="5093375"/>
            <a:ext cx="12902803" cy="3930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let button = document.getElementById("btn"); button.onclick = function() { alert("Кнопка нажата!"); };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863798" y="5764054"/>
            <a:ext cx="1290280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Когда пользователь кликает — выполняется функция. Простая и наглядная модель реакции на событие.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36" y="1780699"/>
            <a:ext cx="8363664" cy="466808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30966" y="1487567"/>
            <a:ext cx="4264700" cy="963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3. События окна и документа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9630966" y="2633663"/>
            <a:ext cx="4264700" cy="5912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События окна (window)</a:t>
            </a:r>
            <a:r>
              <a:rPr lang="en-US" sz="165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полезны для реакции на глобальные изменения: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9630966" y="3388876"/>
            <a:ext cx="4264700" cy="1014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5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load — страница полностью загружена</a:t>
            </a:r>
            <a:endParaRPr lang="en-US" sz="16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5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resize — изменение размера окна</a:t>
            </a:r>
            <a:endParaRPr lang="en-US" sz="16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5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scroll — прокрутка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9630966" y="4567118"/>
            <a:ext cx="4264700" cy="636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window.onload = function() { console.log("Страница загружена"); };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9630966" y="5368052"/>
            <a:ext cx="4264700" cy="5912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События документа</a:t>
            </a:r>
            <a:r>
              <a:rPr lang="en-US" sz="165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— реакции на действия внутри DOM: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9630966" y="6123265"/>
            <a:ext cx="4264700" cy="636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document.addEventListener("click", () =&gt; console.log("Клик по документу"));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937736"/>
            <a:ext cx="7416403" cy="11218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4. События форм — валидация и контроль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6350198" y="2429708"/>
            <a:ext cx="7416403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Часто используются для проверки данных перед отправкой и для улучшения UX.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6350198" y="3447693"/>
            <a:ext cx="7416403" cy="173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submit — отправка формы</a:t>
            </a:r>
            <a:endParaRPr lang="en-US" sz="1900" dirty="0"/>
          </a:p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change — изменение значения</a:t>
            </a:r>
            <a:endParaRPr lang="en-US" sz="1900" dirty="0"/>
          </a:p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focus — получение фокуса</a:t>
            </a:r>
            <a:endParaRPr lang="en-US" sz="1900" dirty="0"/>
          </a:p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blur — потеря фокуса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350198" y="5464969"/>
            <a:ext cx="741640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Пример: отмена стандартной отправки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6350198" y="6112788"/>
            <a:ext cx="7416403" cy="1179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let form = document.getElementById("form"); form.onsubmit = function(event) { event.preventDefault(); alert("Форма отправлена!"); };</a:t>
            </a:r>
            <a:endParaRPr lang="en-US" sz="1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98" y="1365171"/>
            <a:ext cx="4124444" cy="549925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98081" y="1800344"/>
            <a:ext cx="5716429" cy="560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5. События клавиатуры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5598081" y="2608064"/>
            <a:ext cx="8176022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Полезны для сочетаний клавиш, игровых событий, поиска по вводу и доступности.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5598081" y="3570446"/>
            <a:ext cx="8176022" cy="12831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keydown — клавиша нажата</a:t>
            </a:r>
            <a:endParaRPr lang="en-US" sz="1900" dirty="0"/>
          </a:p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keyup — клавиша отпущена</a:t>
            </a:r>
            <a:endParaRPr lang="en-US" sz="1900" dirty="0"/>
          </a:p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keypress — ввод символа (устаревшее в ряде случаев)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5598081" y="5075634"/>
            <a:ext cx="8176022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Пример: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5598081" y="5667851"/>
            <a:ext cx="8176022" cy="78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document.addEventListener("keydown", function(event) { console.log("Нажата клавиша: " + event.key); });</a:t>
            </a:r>
            <a:endParaRPr lang="en-US" sz="1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1709261"/>
            <a:ext cx="7416403" cy="11218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6. Что такое библиотека JavaScript?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6350198" y="3201233"/>
            <a:ext cx="7416403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Библиотека</a:t>
            </a: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— набор готовых функций, который упрощает повторяющиеся задачи и ускоряет разработку.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6350198" y="4219218"/>
            <a:ext cx="7416403" cy="12831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jQuery — работа с DOM и событиями</a:t>
            </a:r>
            <a:endParaRPr lang="en-US" sz="1900" dirty="0"/>
          </a:p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React — построение интерфейсов (фреймворк)</a:t>
            </a:r>
            <a:endParaRPr lang="en-US" sz="1900" dirty="0"/>
          </a:p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Lodash — утилиты для работы с данными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350198" y="5780008"/>
            <a:ext cx="7416403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Библиотеки сокращают объём кода и скрывают кросс‑браузерные нюансы.</a:t>
            </a:r>
            <a:endParaRPr lang="en-US" sz="1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49" y="1827014"/>
            <a:ext cx="8197810" cy="45754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47396" y="933688"/>
            <a:ext cx="4140875" cy="165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7. Введение в jQuery — основная идея</a:t>
            </a:r>
            <a:endParaRPr lang="en-US" sz="3450" dirty="0"/>
          </a:p>
        </p:txBody>
      </p:sp>
      <p:sp>
        <p:nvSpPr>
          <p:cNvPr id="4" name="Text 1"/>
          <p:cNvSpPr/>
          <p:nvPr/>
        </p:nvSpPr>
        <p:spPr>
          <a:xfrm>
            <a:off x="9647396" y="2827972"/>
            <a:ext cx="4140875" cy="1106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jQuery делает код короче и читабельнее: главная функция — </a:t>
            </a:r>
            <a:r>
              <a:rPr lang="en-US" sz="19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$(selector)</a:t>
            </a: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9647396" y="4149090"/>
            <a:ext cx="4140875" cy="16116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Упрощает выбор элементов</a:t>
            </a:r>
            <a:endParaRPr lang="en-US" sz="190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Сокращает обработку событий</a:t>
            </a:r>
            <a:endParaRPr lang="en-US" sz="190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Добавляет простые эффекты и AJAX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9647396" y="5975628"/>
            <a:ext cx="4140875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Пример: обработка клика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9647396" y="6551652"/>
            <a:ext cx="4140875" cy="767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9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$("#btn").click(function() { alert("Кнопка нажата!"); });</a:t>
            </a:r>
            <a:endParaRPr lang="en-US" sz="1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1914287"/>
            <a:ext cx="6266974" cy="560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8. Как подключить jQuery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6350198" y="2845356"/>
            <a:ext cx="7416403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Можно скачать с официального сайта или подключить через CDN — проще и быстрее.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6350198" y="3863340"/>
            <a:ext cx="741640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CDN пример (вставлять перед &lt;/body&gt;):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350198" y="4511159"/>
            <a:ext cx="7416403" cy="78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&lt;script src="https://code.jquery.com/jquery-3.6.0.min.js"&gt;&lt;/script&gt; &lt;script src="script.js"&gt;&lt;/script&gt;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6350198" y="5574863"/>
            <a:ext cx="7416403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Важно: подключать библиотеку до вашего кода, который её использует.</a:t>
            </a:r>
            <a:endParaRPr lang="en-US" sz="19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</TotalTime>
  <Words>560</Words>
  <Application>Microsoft Office PowerPoint</Application>
  <PresentationFormat>Произвольный</PresentationFormat>
  <Paragraphs>78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Montserrat Bold</vt:lpstr>
      <vt:lpstr>Constantia</vt:lpstr>
      <vt:lpstr>Source Sans 3</vt:lpstr>
      <vt:lpstr>Consolas</vt:lpstr>
      <vt:lpstr>Calibri</vt:lpstr>
      <vt:lpstr>Wingdings 2</vt:lpstr>
      <vt:lpstr>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Dinara Sandibek</dc:creator>
  <cp:lastModifiedBy>Dinara Sandibek</cp:lastModifiedBy>
  <cp:revision>2</cp:revision>
  <dcterms:created xsi:type="dcterms:W3CDTF">2026-02-27T04:21:52Z</dcterms:created>
  <dcterms:modified xsi:type="dcterms:W3CDTF">2026-02-27T04:30:56Z</dcterms:modified>
</cp:coreProperties>
</file>